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67" r:id="rId2"/>
    <p:sldId id="2539" r:id="rId3"/>
    <p:sldId id="2542" r:id="rId4"/>
    <p:sldId id="2543" r:id="rId5"/>
    <p:sldId id="2544" r:id="rId6"/>
    <p:sldId id="2545" r:id="rId7"/>
    <p:sldId id="2546" r:id="rId8"/>
    <p:sldId id="2547" r:id="rId9"/>
    <p:sldId id="2549" r:id="rId10"/>
    <p:sldId id="2550" r:id="rId11"/>
    <p:sldId id="2551" r:id="rId12"/>
    <p:sldId id="2556" r:id="rId13"/>
    <p:sldId id="2557" r:id="rId14"/>
    <p:sldId id="2558" r:id="rId15"/>
    <p:sldId id="2559" r:id="rId16"/>
    <p:sldId id="2552" r:id="rId17"/>
    <p:sldId id="2554" r:id="rId18"/>
    <p:sldId id="2555" r:id="rId19"/>
    <p:sldId id="2560" r:id="rId20"/>
    <p:sldId id="2561" r:id="rId21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411EEA-EB42-B12B-B807-216659FE9EC7}"/>
              </a:ext>
            </a:extLst>
          </p:cNvPr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4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268850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第20章　数据的整理与初步处理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20.1　平均数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平均数的意义，用计算器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758" name="yt_shape_12758"/>
              <p:cNvSpPr txBox="1"/>
              <p:nvPr/>
            </p:nvSpPr>
            <p:spPr>
              <a:xfrm>
                <a:off x="540119" y="2294892"/>
                <a:ext cx="11492915" cy="190821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已知数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据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的平均数是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据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2_c4b33,isEnd"/>
                  </a:rPr>
                  <a:t>的平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均数是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8_ce205,isEnd"/>
                  </a:rPr>
                  <a:t>这组数据的平均数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是</a:t>
                </a:r>
                <a:r>
                  <a:rPr sz="52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</a:t>
                </a:r>
                <a:r>
                  <a:rPr sz="13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 xmlns:a16="http://schemas.microsoft.com/office/drawing/2014/main">
          <p:sp>
            <p:nvSpPr>
              <p:cNvPr id="12758" name="yt_shape_127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294892"/>
                <a:ext cx="11492915" cy="1908215"/>
              </a:xfrm>
              <a:prstGeom prst="rect">
                <a:avLst/>
              </a:prstGeom>
              <a:blipFill>
                <a:blip r:embed="rId2"/>
                <a:stretch>
                  <a:fillRect l="-2440" t="-8626" b="-57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967DEC72-B2DA-8EAB-8852-54D10FE8F96F}"/>
                  </a:ext>
                </a:extLst>
              </p:cNvPr>
              <p:cNvSpPr txBox="1"/>
              <p:nvPr/>
            </p:nvSpPr>
            <p:spPr>
              <a:xfrm>
                <a:off x="1415308" y="3231346"/>
                <a:ext cx="1086549" cy="88609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𝟏𝟗</m:t>
                        </m:r>
                      </m:num>
                      <m:den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 xmlns:a16="http://schemas.microsoft.com/office/drawing/2014/main">
          <p:sp>
            <p:nvSpPr>
              <p:cNvPr id="2" name="文本框 1" descr="{'rangeId': 12, 'pageBreak': True, 'mathAnswerShape': 1}">
                <a:extLst>
                  <a:ext uri="{FF2B5EF4-FFF2-40B4-BE49-F238E27FC236}">
                    <a16:creationId xmlns:a16="http://schemas.microsoft.com/office/drawing/2014/main" id="{967DEC72-B2DA-8EAB-8852-54D10FE8F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308" y="3231346"/>
                <a:ext cx="1086549" cy="8860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0" name="yt_shape_12760"/>
          <p:cNvSpPr txBox="1"/>
          <p:nvPr/>
        </p:nvSpPr>
        <p:spPr>
          <a:xfrm>
            <a:off x="540119" y="1033008"/>
            <a:ext cx="11492915" cy="4431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福建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小宇观看奥运会跳水比赛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e0d97"/>
              </a:rPr>
              <a:t>对运动员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每一跳成绩的计算方法产生了浓厚的兴趣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8e2f7"/>
              </a:rPr>
              <a:t>查阅资料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小宇了解到跳水比赛的计分规则为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每次试跳的动作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按照其完成难度的不同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5f557"/>
              </a:rPr>
              <a:t>对应一个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难度系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每次试跳都有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名裁判进行打分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～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b93ae"/>
              </a:rPr>
              <a:t>分数为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的整数倍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个得分中去掉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个最高分和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8968"/>
              </a:rPr>
              <a:t>个最低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剩下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个得分的平均值为这次试跳的完成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3" name="yt_shape_12763"/>
          <p:cNvSpPr txBox="1"/>
          <p:nvPr/>
        </p:nvSpPr>
        <p:spPr>
          <a:xfrm>
            <a:off x="540119" y="1478987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运动员该次试跳的得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难度系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完成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db197"/>
              </a:rPr>
              <a:t>分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在比赛中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甲运动员最后一次试跳后的打分表为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2765" name="yt_table_12765" title="H_14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144336"/>
              </p:ext>
            </p:extLst>
          </p:nvPr>
        </p:nvGraphicFramePr>
        <p:xfrm>
          <a:off x="540000" y="3292768"/>
          <a:ext cx="11111997" cy="18288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34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40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91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9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9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91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91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491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4913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难度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系数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裁判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打分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7" name="yt_shape_12767"/>
          <p:cNvSpPr txBox="1"/>
          <p:nvPr/>
        </p:nvSpPr>
        <p:spPr>
          <a:xfrm>
            <a:off x="540119" y="1284613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甲运动员这次试跳的完成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zh-CN" altLang="zh-CN" sz="100" b="1" i="1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 </a:t>
            </a:r>
            <a:r>
              <a:rPr lang="zh-CN" altLang="zh-CN" sz="3600" b="1" i="1" u="sng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　　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得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3399"/>
              </a:rPr>
              <a:t>分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zh-CN" altLang="zh-CN" sz="100" b="1" i="1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 </a:t>
            </a:r>
            <a:r>
              <a:rPr lang="zh-CN" altLang="zh-CN" sz="3600" b="1" i="1" u="sng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　　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12768" name="yt_shape_12768"/>
          <p:cNvSpPr txBox="1"/>
          <p:nvPr/>
        </p:nvSpPr>
        <p:spPr>
          <a:xfrm>
            <a:off x="540119" y="2443397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名裁判得分中去掉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个最高分和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个最低分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5e0c1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剩下的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个分数为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其平均数为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完成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baseline="-250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甲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得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baseline="-250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甲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H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84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故答案为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84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7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7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7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7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7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7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7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7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6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9" name="yt_shape_12769"/>
          <p:cNvSpPr txBox="1"/>
          <p:nvPr/>
        </p:nvSpPr>
        <p:spPr>
          <a:xfrm>
            <a:off x="540119" y="1158425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若按照全部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名裁判打分的平均分来计算完成分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7998a,isEn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得到的完成分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'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那么与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中所得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比较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23cb,isEnd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'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W:0.00496063,H:43.2"/>
              </a:rPr>
              <a:t> </a:t>
            </a:r>
            <a:r>
              <a:rPr lang="zh-CN" altLang="zh-CN" sz="3600" b="1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sym typeface="W:72.25496,H:43.2"/>
              </a:rPr>
              <a:t>　　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＞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70" name="yt_shape_12770"/>
              <p:cNvSpPr txBox="1"/>
              <p:nvPr/>
            </p:nvSpPr>
            <p:spPr>
              <a:xfrm>
                <a:off x="540119" y="2871206"/>
                <a:ext cx="11492915" cy="246836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'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𝟎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𝟕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𝟎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𝟕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𝟎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𝟎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df7a2"/>
                  </a:rPr>
                  <a:t>＜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'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＜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故答案为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＜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2770" name="yt_shape_127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871206"/>
                <a:ext cx="11492915" cy="2468368"/>
              </a:xfrm>
              <a:prstGeom prst="rect">
                <a:avLst/>
              </a:prstGeom>
              <a:blipFill>
                <a:blip r:embed="rId2"/>
                <a:stretch>
                  <a:fillRect l="-2440" t="-17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70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2" name="yt_shape_12772"/>
          <p:cNvSpPr txBox="1"/>
          <p:nvPr/>
        </p:nvSpPr>
        <p:spPr>
          <a:xfrm>
            <a:off x="540119" y="1413011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在最后一次试跳之前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36ccc"/>
              </a:rPr>
              <a:t>乙运动员的总分比甲运动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员低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已知乙最后一次试跳的难度系数为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92be7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若乙想要在总分上反超甲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则这一跳乙的完成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4c5c0"/>
              </a:rPr>
              <a:t>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少要达到多少分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p:sp>
        <p:nvSpPr>
          <p:cNvPr id="12773" name="yt_shape_12773"/>
          <p:cNvSpPr txBox="1"/>
          <p:nvPr/>
        </p:nvSpPr>
        <p:spPr>
          <a:xfrm>
            <a:off x="540000" y="3679790"/>
            <a:ext cx="966771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由题意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P</a:t>
            </a:r>
            <a:r>
              <a:rPr lang="zh-CN" altLang="zh-CN" sz="3600" b="1" i="0" u="none" baseline="-250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乙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＞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74" name="yt_shape_12774"/>
              <p:cNvSpPr txBox="1"/>
              <p:nvPr/>
            </p:nvSpPr>
            <p:spPr>
              <a:xfrm>
                <a:off x="540000" y="4284576"/>
                <a:ext cx="9161162" cy="800412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𝟗𝟕𝟏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𝟏𝟎𝟖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因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此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P</a:t>
                </a:r>
                <a:r>
                  <a:rPr lang="zh-CN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至少达到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2774" name="yt_shape_12774" descr="{&quot;rangeId&quot;:23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284576"/>
                <a:ext cx="9161162" cy="800412"/>
              </a:xfrm>
              <a:prstGeom prst="rect">
                <a:avLst/>
              </a:prstGeom>
              <a:blipFill>
                <a:blip r:embed="rId2"/>
                <a:stretch>
                  <a:fillRect l="-3063" t="-6107" r="-2264" b="-17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73" grpId="0" build="allAtOnce"/>
      <p:bldP spid="12774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7" name="yt_shape_12777"/>
          <p:cNvSpPr txBox="1"/>
          <p:nvPr/>
        </p:nvSpPr>
        <p:spPr>
          <a:xfrm>
            <a:off x="4138734" y="1525500"/>
            <a:ext cx="3801810" cy="50783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 spc="28821">
                <a:solidFill>
                  <a:srgbClr val="1EE3CF"/>
                </a:solidFill>
                <a:effectLst/>
                <a:latin typeface="Times New Roman" pitchFamily="33"/>
                <a:ea typeface="宋体" pitchFamily="33"/>
              </a:rPr>
              <a:t> </a:t>
            </a:r>
          </a:p>
        </p:txBody>
      </p:sp>
      <p:pic>
        <p:nvPicPr>
          <p:cNvPr id="12776" name="yt_image_12776">
            <a:extLst>
              <a:ext uri="">
                <a16:creationId xmlns="" xmlns:a14="http://schemas.microsoft.com/office/drawing/2010/main" xmlns:a16="http://schemas.microsoft.com/office/drawing/2014/main" xmlns:p14="http://schemas.microsoft.com/office/powerpoint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734" y="1546154"/>
            <a:ext cx="3764257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79" name="yt_shape_12779"/>
          <p:cNvSpPr txBox="1"/>
          <p:nvPr/>
        </p:nvSpPr>
        <p:spPr>
          <a:xfrm>
            <a:off x="3548026" y="2106412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敢于挑战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楷体" pitchFamily="36"/>
              </a:rPr>
              <a:t>突破自我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sp>
        <p:nvSpPr>
          <p:cNvPr id="12780" name="yt_shape_12780"/>
          <p:cNvSpPr txBox="1"/>
          <p:nvPr/>
        </p:nvSpPr>
        <p:spPr>
          <a:xfrm>
            <a:off x="540119" y="271119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某同学使用计算器求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个数据的平均数时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6cad9"/>
              </a:rPr>
              <a:t>错将其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中一个数据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输入为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289cb"/>
              </a:rPr>
              <a:t>那么由此求出的这组数据的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平均数与实际平均数的差是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781" name="yt_table_12781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3233"/>
              </p:ext>
            </p:extLst>
          </p:nvPr>
        </p:nvGraphicFramePr>
        <p:xfrm>
          <a:off x="540085" y="4423979"/>
          <a:ext cx="10249853" cy="548640"/>
        </p:xfrm>
        <a:graphic>
          <a:graphicData uri="http://schemas.openxmlformats.org/drawingml/2006/table">
            <a:tbl>
              <a:tblPr/>
              <a:tblGrid>
                <a:gridCol w="2916555">
                  <a:extLst>
                    <a:ext uri="{9D8B030D-6E8A-4147-A177-3AD203B41FA5}">
                      <a16:colId xmlns:a16="http://schemas.microsoft.com/office/drawing/2014/main" val="10302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10303"/>
                    </a:ext>
                  </a:extLst>
                </a:gridCol>
                <a:gridCol w="2916555">
                  <a:extLst>
                    <a:ext uri="{9D8B030D-6E8A-4147-A177-3AD203B41FA5}">
                      <a16:colId xmlns:a16="http://schemas.microsoft.com/office/drawing/2014/main" val="10304"/>
                    </a:ext>
                  </a:extLst>
                </a:gridCol>
                <a:gridCol w="1984375">
                  <a:extLst>
                    <a:ext uri="{9D8B030D-6E8A-4147-A177-3AD203B41FA5}">
                      <a16:colId xmlns:a16="http://schemas.microsoft.com/office/drawing/2014/main" val="10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－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02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904E9060-8E81-EC98-4D39-621761A2AB57}"/>
              </a:ext>
            </a:extLst>
          </p:cNvPr>
          <p:cNvSpPr txBox="1"/>
          <p:nvPr/>
        </p:nvSpPr>
        <p:spPr>
          <a:xfrm>
            <a:off x="6873132" y="3761672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3" name="yt_shape_12783"/>
          <p:cNvSpPr txBox="1"/>
          <p:nvPr/>
        </p:nvSpPr>
        <p:spPr>
          <a:xfrm>
            <a:off x="540119" y="241800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已知一组数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、…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的平均数是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542c,isEnd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另一组数据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、…、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5e409,isEnd"/>
              </a:rPr>
              <a:t>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FD6DF4E-C23D-A1FF-A580-737679E52B45}"/>
              </a:ext>
            </a:extLst>
          </p:cNvPr>
          <p:cNvSpPr txBox="1"/>
          <p:nvPr/>
        </p:nvSpPr>
        <p:spPr>
          <a:xfrm>
            <a:off x="1367683" y="3468477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784" name="yt_shape_12784"/>
              <p:cNvSpPr txBox="1"/>
              <p:nvPr/>
            </p:nvSpPr>
            <p:spPr>
              <a:xfrm>
                <a:off x="540119" y="540000"/>
                <a:ext cx="11111999" cy="110799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已知两组数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据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、…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c9506"/>
                  </a:rPr>
                  <a:t>、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、…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的平均数分别为</a:t>
                </a:r>
                <a:r>
                  <a:rPr lang="zh-CN" altLang="zh-CN" sz="15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和</a:t>
                </a:r>
                <a:r>
                  <a:rPr lang="zh-CN" altLang="zh-CN" sz="15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𝒚</m:t>
                        </m:r>
                      </m:e>
                    </m:bar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18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2784" name="yt_shape_12784" descr="{&quot;rangeId&quot;:24,&quot;color&quot;:&quot;B&quot;,&quot;pageBreak&quot;:true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540000"/>
                <a:ext cx="11111999" cy="1107996"/>
              </a:xfrm>
              <a:prstGeom prst="rect">
                <a:avLst/>
              </a:prstGeom>
              <a:blipFill>
                <a:blip r:embed="rId2"/>
                <a:stretch>
                  <a:fillRect l="-2525" t="-14917" b="-24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786" name="yt_shape_12786"/>
          <p:cNvSpPr txBox="1"/>
          <p:nvPr/>
        </p:nvSpPr>
        <p:spPr>
          <a:xfrm>
            <a:off x="540119" y="1698784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的平均数是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y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y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1347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y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y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的平均数是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y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y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y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4c97c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y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87" name="yt_shape_12787"/>
              <p:cNvSpPr txBox="1"/>
              <p:nvPr/>
            </p:nvSpPr>
            <p:spPr>
              <a:xfrm>
                <a:off x="540119" y="3411565"/>
                <a:ext cx="11492915" cy="301409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由题意得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数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据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的和为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10f8d"/>
                  </a:rPr>
                  <a:t>＝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数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据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的和为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数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据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的平均数为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𝟕𝟐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2787" name="yt_shape_127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3411565"/>
                <a:ext cx="11492915" cy="3014095"/>
              </a:xfrm>
              <a:prstGeom prst="rect">
                <a:avLst/>
              </a:prstGeom>
              <a:blipFill>
                <a:blip r:embed="rId3"/>
                <a:stretch>
                  <a:fillRect l="-2440" t="-54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87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9" name="yt_shape_12789"/>
          <p:cNvSpPr txBox="1"/>
          <p:nvPr/>
        </p:nvSpPr>
        <p:spPr>
          <a:xfrm>
            <a:off x="540000" y="2115610"/>
            <a:ext cx="988411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求数据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、…、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90" name="yt_shape_12790"/>
              <p:cNvSpPr txBox="1"/>
              <p:nvPr/>
            </p:nvSpPr>
            <p:spPr>
              <a:xfrm>
                <a:off x="540119" y="2720396"/>
                <a:ext cx="11492915" cy="166199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数据</a:t>
                </a:r>
                <a:r>
                  <a:rPr lang="en-US" altLang="zh-CN" sz="36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spc="-20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spc="-20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spc="-20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黑体" pitchFamily="36"/>
                    <a:ea typeface="黑体" pitchFamily="36"/>
                  </a:rPr>
                  <a:t>…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1" u="none" spc="-20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的平均数为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 spc="-2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 spc="-2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 spc="-20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-20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71e30"/>
                  </a:rPr>
                  <a:t>＝</a:t>
                </a:r>
                <a:r>
                  <a:rPr lang="en-US" altLang="zh-CN" sz="3600" b="1" i="0" u="none" spc="-20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数据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黑体" pitchFamily="36"/>
                    <a:ea typeface="黑体" pitchFamily="36"/>
                  </a:rPr>
                  <a:t>…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1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的平均数为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24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2790" name="yt_shape_127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720396"/>
                <a:ext cx="11492915" cy="1661993"/>
              </a:xfrm>
              <a:prstGeom prst="rect">
                <a:avLst/>
              </a:prstGeom>
              <a:blipFill>
                <a:blip r:embed="rId2"/>
                <a:stretch>
                  <a:fillRect l="-2440" t="-98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9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3" name="yt_shape_12723"/>
          <p:cNvSpPr txBox="1"/>
          <p:nvPr/>
        </p:nvSpPr>
        <p:spPr>
          <a:xfrm>
            <a:off x="5169464" y="1835432"/>
            <a:ext cx="185307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AEEF"/>
                </a:solidFill>
                <a:effectLst/>
                <a:latin typeface="Times New Roman" pitchFamily="36"/>
                <a:ea typeface="黑体" pitchFamily="36"/>
              </a:rPr>
              <a:t>求平均数</a:t>
            </a:r>
          </a:p>
        </p:txBody>
      </p:sp>
      <p:sp>
        <p:nvSpPr>
          <p:cNvPr id="12725" name="yt_shape_12725"/>
          <p:cNvSpPr txBox="1"/>
          <p:nvPr/>
        </p:nvSpPr>
        <p:spPr>
          <a:xfrm>
            <a:off x="4393046" y="2389430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2724" name="yt_image_12724">
            <a:extLst>
              <a:ext uri="">
                <a16:creationId xmlns="" xmlns:a14="http://schemas.microsoft.com/office/drawing/2010/main" xmlns:a16="http://schemas.microsoft.com/office/drawing/2014/main" xmlns:p14="http://schemas.microsoft.com/office/powerpoint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2425165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27" name="yt_shape_12727"/>
          <p:cNvSpPr txBox="1"/>
          <p:nvPr/>
        </p:nvSpPr>
        <p:spPr>
          <a:xfrm>
            <a:off x="540119" y="295526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广东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20f4b"/>
              </a:rPr>
              <a:t>的平均数是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728" name="yt_table_12728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74716"/>
              </p:ext>
            </p:extLst>
          </p:nvPr>
        </p:nvGraphicFramePr>
        <p:xfrm>
          <a:off x="540085" y="4114048"/>
          <a:ext cx="8873492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10288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10289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10290"/>
                    </a:ext>
                  </a:extLst>
                </a:gridCol>
                <a:gridCol w="1525588">
                  <a:extLst>
                    <a:ext uri="{9D8B030D-6E8A-4147-A177-3AD203B41FA5}">
                      <a16:colId xmlns:a16="http://schemas.microsoft.com/office/drawing/2014/main" val="102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7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449358E1-871B-EFF1-5A91-D2D3A8A95E76}"/>
              </a:ext>
            </a:extLst>
          </p:cNvPr>
          <p:cNvSpPr txBox="1"/>
          <p:nvPr/>
        </p:nvSpPr>
        <p:spPr>
          <a:xfrm>
            <a:off x="1367683" y="345709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2" name="yt_shape_12792"/>
          <p:cNvSpPr txBox="1"/>
          <p:nvPr/>
        </p:nvSpPr>
        <p:spPr>
          <a:xfrm>
            <a:off x="540119" y="540000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求数据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ax</a:t>
            </a:r>
            <a:r>
              <a:rPr lang="en-US" altLang="zh-CN" sz="3600" b="1" i="0" u="none" spc="150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by</a:t>
            </a:r>
            <a:r>
              <a:rPr lang="en-US" altLang="zh-CN" sz="3600" b="1" i="0" u="none" spc="150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ax</a:t>
            </a:r>
            <a:r>
              <a:rPr lang="en-US" altLang="zh-CN" sz="3600" b="1" i="0" u="none" spc="150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by</a:t>
            </a:r>
            <a:r>
              <a:rPr lang="en-US" altLang="zh-CN" sz="3600" b="1" i="0" u="none" spc="150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、…、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ax</a:t>
            </a:r>
            <a:r>
              <a:rPr lang="en-US" altLang="zh-CN" sz="3600" b="1" i="1" u="none" spc="150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by</a:t>
            </a:r>
            <a:r>
              <a:rPr lang="en-US" altLang="zh-CN" sz="3600" b="1" i="1" u="none" spc="150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d5b67"/>
              </a:rPr>
              <a:t>的平</a:t>
            </a: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 spc="15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均数</a:t>
            </a:r>
            <a:r>
              <a:rPr lang="en-US" altLang="zh-CN" sz="3600" b="1" i="0" u="none" spc="15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93" name="yt_shape_12793"/>
              <p:cNvSpPr txBox="1"/>
              <p:nvPr/>
            </p:nvSpPr>
            <p:spPr>
              <a:xfrm>
                <a:off x="540119" y="1698784"/>
                <a:ext cx="11492915" cy="443198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由题意得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by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by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黑体" pitchFamily="36"/>
                    <a:ea typeface="黑体" pitchFamily="36"/>
                  </a:rPr>
                  <a:t>…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600" b="1" i="1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by</a:t>
                </a:r>
                <a:r>
                  <a:rPr lang="en-US" altLang="zh-CN" sz="3600" b="1" i="1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的平均数为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by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by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黑体" pitchFamily="36"/>
                    <a:ea typeface="黑体" pitchFamily="36"/>
                  </a:rPr>
                  <a:t>…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600" b="1" i="1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by</a:t>
                </a:r>
                <a:r>
                  <a:rPr lang="en-US" altLang="zh-CN" sz="3600" b="1" i="1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÷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[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黑体" pitchFamily="36"/>
                    <a:ea typeface="黑体" pitchFamily="36"/>
                  </a:rPr>
                  <a:t>…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1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黑体" pitchFamily="36"/>
                    <a:ea typeface="黑体" pitchFamily="36"/>
                  </a:rPr>
                  <a:t>…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1" u="none" spc="15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÷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spc="-10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spc="-10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黑体" pitchFamily="36"/>
                    <a:ea typeface="黑体" pitchFamily="36"/>
                  </a:rPr>
                  <a:t>…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1" u="none" spc="-10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÷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spc="-10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0" u="none" spc="-10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黑体" pitchFamily="36"/>
                    <a:ea typeface="黑体" pitchFamily="36"/>
                  </a:rPr>
                  <a:t>…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y</a:t>
                </a:r>
                <a:r>
                  <a:rPr lang="en-US" altLang="zh-CN" sz="3600" b="1" i="1" u="none" spc="-10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-10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ff9d8"/>
                  </a:rPr>
                  <a:t>）</a:t>
                </a:r>
                <a:r>
                  <a:rPr lang="en-US" altLang="zh-CN" sz="3600" b="1" i="0" u="none" spc="-10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÷</a:t>
                </a:r>
                <a:r>
                  <a:rPr lang="en-US" altLang="zh-CN" sz="36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𝒚</m:t>
                        </m:r>
                      </m:e>
                    </m:bar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18</a:t>
                </a:r>
                <a:r>
                  <a:rPr lang="en-US" altLang="zh-CN" sz="3600" b="1" i="1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2793" name="yt_shape_127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698784"/>
                <a:ext cx="11492915" cy="4431983"/>
              </a:xfrm>
              <a:prstGeom prst="rect">
                <a:avLst/>
              </a:prstGeom>
              <a:blipFill>
                <a:blip r:embed="rId2"/>
                <a:stretch>
                  <a:fillRect l="-2440" t="-37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9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0" name="yt_shape_12730"/>
          <p:cNvSpPr txBox="1"/>
          <p:nvPr/>
        </p:nvSpPr>
        <p:spPr>
          <a:xfrm>
            <a:off x="540119" y="2395348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一组数据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的平均数为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fbf2d"/>
              </a:rPr>
              <a:t>的平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均数为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731" name="yt_table_12731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153387"/>
              </p:ext>
            </p:extLst>
          </p:nvPr>
        </p:nvGraphicFramePr>
        <p:xfrm>
          <a:off x="540085" y="3554132"/>
          <a:ext cx="9102092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10292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10293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10294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102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8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10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8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4FADC56D-AEC1-F361-4640-83C2CA6F9533}"/>
              </a:ext>
            </a:extLst>
          </p:cNvPr>
          <p:cNvSpPr txBox="1"/>
          <p:nvPr/>
        </p:nvSpPr>
        <p:spPr>
          <a:xfrm>
            <a:off x="2744046" y="2897182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3" name="yt_shape_12733"/>
          <p:cNvSpPr txBox="1"/>
          <p:nvPr/>
        </p:nvSpPr>
        <p:spPr>
          <a:xfrm>
            <a:off x="540119" y="78260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某住宅小区六月份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日至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35e29"/>
              </a:rPr>
              <a:t>日每天用水量的变化情况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如图所示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那么这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天平均每天的用水量是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737" name="yt_table_12737_skip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177763"/>
              </p:ext>
            </p:extLst>
          </p:nvPr>
        </p:nvGraphicFramePr>
        <p:xfrm>
          <a:off x="540085" y="4618357"/>
          <a:ext cx="6264910" cy="1097280"/>
        </p:xfrm>
        <a:graphic>
          <a:graphicData uri="http://schemas.openxmlformats.org/drawingml/2006/table">
            <a:tbl>
              <a:tblPr/>
              <a:tblGrid>
                <a:gridCol w="3145155">
                  <a:extLst>
                    <a:ext uri="{9D8B030D-6E8A-4147-A177-3AD203B41FA5}">
                      <a16:colId xmlns:a16="http://schemas.microsoft.com/office/drawing/2014/main" val="10306"/>
                    </a:ext>
                  </a:extLst>
                </a:gridCol>
                <a:gridCol w="3119755">
                  <a:extLst>
                    <a:ext uri="{9D8B030D-6E8A-4147-A177-3AD203B41FA5}">
                      <a16:colId xmlns:a16="http://schemas.microsoft.com/office/drawing/2014/main" val="103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30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吨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吨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吨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吨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04"/>
                  </a:ext>
                </a:extLst>
              </a:tr>
            </a:tbl>
          </a:graphicData>
        </a:graphic>
      </p:graphicFrame>
      <p:grpSp>
        <p:nvGrpSpPr>
          <p:cNvPr id="12734" name="yt_shape_12734_skip" title="H_210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493399" y="1941388"/>
            <a:ext cx="3203457" cy="2677560"/>
            <a:chOff x="0" y="0"/>
            <a:chExt cx="3203457" cy="2677560"/>
          </a:xfrm>
        </p:grpSpPr>
        <p:pic>
          <p:nvPicPr>
            <p:cNvPr id="2" name="yt_image_12734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03457" cy="2087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736" name="yt_shape_12736" descr="{&quot;rangeId&quot;:0,&quot;IgnoreLineSpacing&quot;:1}"/>
            <p:cNvSpPr txBox="1"/>
            <p:nvPr/>
          </p:nvSpPr>
          <p:spPr>
            <a:xfrm>
              <a:off x="573256" y="212356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81271B80-D70E-44CB-A0C1-DA604AEFBB2B}"/>
              </a:ext>
            </a:extLst>
          </p:cNvPr>
          <p:cNvSpPr txBox="1"/>
          <p:nvPr/>
        </p:nvSpPr>
        <p:spPr>
          <a:xfrm>
            <a:off x="9625857" y="128443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9" name="yt_shape_12739"/>
          <p:cNvSpPr txBox="1"/>
          <p:nvPr/>
        </p:nvSpPr>
        <p:spPr>
          <a:xfrm>
            <a:off x="540119" y="2695002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南京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已知一组数据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489fd,isEnd"/>
              </a:rPr>
              <a:t>若这组数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据的平均数是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DDD61E9-CD60-D9A5-800A-367A6906271B}"/>
              </a:ext>
            </a:extLst>
          </p:cNvPr>
          <p:cNvSpPr txBox="1"/>
          <p:nvPr/>
        </p:nvSpPr>
        <p:spPr>
          <a:xfrm>
            <a:off x="5590433" y="3196836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0" name="yt_shape_12740"/>
          <p:cNvSpPr txBox="1"/>
          <p:nvPr/>
        </p:nvSpPr>
        <p:spPr>
          <a:xfrm>
            <a:off x="540119" y="214100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国产大飞机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C919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73b60,isEnd"/>
              </a:rPr>
              <a:t>用数学建模的方法预测的价格是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万美元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098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099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001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002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c07df,isEnd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990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fb936,isEnd"/>
              </a:rPr>
              <a:t>这组数据的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BB2E99C-B2C2-17E1-5BAA-36776BA47BF8}"/>
              </a:ext>
            </a:extLst>
          </p:cNvPr>
          <p:cNvSpPr txBox="1"/>
          <p:nvPr/>
        </p:nvSpPr>
        <p:spPr>
          <a:xfrm>
            <a:off x="2744046" y="3740118"/>
            <a:ext cx="21263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 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000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1" name="yt_shape_12741"/>
          <p:cNvSpPr txBox="1"/>
          <p:nvPr/>
        </p:nvSpPr>
        <p:spPr>
          <a:xfrm>
            <a:off x="540120" y="55785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一位同学进行五次投实心球的练习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82a63"/>
              </a:rPr>
              <a:t>每次投出的成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如下表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2742" name="yt_table_12742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487394"/>
              </p:ext>
            </p:extLst>
          </p:nvPr>
        </p:nvGraphicFramePr>
        <p:xfrm>
          <a:off x="540000" y="1868998"/>
          <a:ext cx="11111996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72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87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87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87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6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投实心球次序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成绩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m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744" name="yt_shape_12744"/>
          <p:cNvSpPr txBox="1"/>
          <p:nvPr/>
        </p:nvSpPr>
        <p:spPr>
          <a:xfrm>
            <a:off x="540000" y="3418875"/>
            <a:ext cx="764472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求该同学这五次投实心球的平均成绩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45" name="yt_shape_12745"/>
              <p:cNvSpPr txBox="1"/>
              <p:nvPr/>
            </p:nvSpPr>
            <p:spPr>
              <a:xfrm>
                <a:off x="540000" y="4023661"/>
                <a:ext cx="9533059" cy="191648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该同学这五次投实心球的平均成绩为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  <m:r>
                          <m:rPr>
                            <m:nor/>
                          </m:rP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.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故该同学这五次投实心球的平均成绩为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m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 xmlns:p14="http://schemas.microsoft.com/office/powerpoint/2010/main" xmlns:a16="http://schemas.microsoft.com/office/drawing/2014/main">
          <p:sp>
            <p:nvSpPr>
              <p:cNvPr id="12745" name="yt_shape_12745" descr="{&quot;rangeId&quot;:8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023661"/>
                <a:ext cx="9533059" cy="1916487"/>
              </a:xfrm>
              <a:prstGeom prst="rect">
                <a:avLst/>
              </a:prstGeom>
              <a:blipFill>
                <a:blip r:embed="rId2"/>
                <a:stretch>
                  <a:fillRect l="-2943" t="-8599" r="-1855" b="-14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4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8" name="yt_shape_12748"/>
          <p:cNvSpPr txBox="1"/>
          <p:nvPr/>
        </p:nvSpPr>
        <p:spPr>
          <a:xfrm>
            <a:off x="4393046" y="1284174"/>
            <a:ext cx="3288208" cy="477054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100" b="0" i="0" u="none" spc="24866">
                <a:solidFill>
                  <a:srgbClr val="1EE3CF"/>
                </a:solidFill>
                <a:effectLst/>
                <a:latin typeface="Times New Roman" pitchFamily="31"/>
                <a:ea typeface="宋体" pitchFamily="31"/>
              </a:rPr>
              <a:t> </a:t>
            </a:r>
          </a:p>
        </p:txBody>
      </p:sp>
      <p:pic>
        <p:nvPicPr>
          <p:cNvPr id="12747" name="yt_image_12747" title="H_37.75">
            <a:extLst>
              <a:ext uri="">
                <a16:creationId xmlns="" xmlns:a14="http://schemas.microsoft.com/office/drawing/2010/main" xmlns:a16="http://schemas.microsoft.com/office/drawing/2014/main" xmlns:p14="http://schemas.microsoft.com/office/powerpoint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046" y="1319909"/>
            <a:ext cx="3255632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50" name="yt_shape_12750"/>
          <p:cNvSpPr txBox="1"/>
          <p:nvPr/>
        </p:nvSpPr>
        <p:spPr>
          <a:xfrm>
            <a:off x="540119" y="1850008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在某次演讲比赛中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五位评委给选手圆圆打分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1f95"/>
              </a:rPr>
              <a:t>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到互不相等的五个分数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若去掉一个最高分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平均分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d0b1"/>
              </a:rPr>
              <a:t>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去掉一个最低分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平均分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y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18c99"/>
              </a:rPr>
              <a:t>同时去掉一个最高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分和一个最低分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平均分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z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2751" name="yt_table_12751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383119"/>
              </p:ext>
            </p:extLst>
          </p:nvPr>
        </p:nvGraphicFramePr>
        <p:xfrm>
          <a:off x="540085" y="4116787"/>
          <a:ext cx="7018656" cy="1097280"/>
        </p:xfrm>
        <a:graphic>
          <a:graphicData uri="http://schemas.openxmlformats.org/drawingml/2006/table">
            <a:tbl>
              <a:tblPr/>
              <a:tblGrid>
                <a:gridCol w="3975418">
                  <a:extLst>
                    <a:ext uri="{9D8B030D-6E8A-4147-A177-3AD203B41FA5}">
                      <a16:colId xmlns:a16="http://schemas.microsoft.com/office/drawing/2014/main" val="10300"/>
                    </a:ext>
                  </a:extLst>
                </a:gridCol>
                <a:gridCol w="3043238">
                  <a:extLst>
                    <a:ext uri="{9D8B030D-6E8A-4147-A177-3AD203B41FA5}">
                      <a16:colId xmlns:a16="http://schemas.microsoft.com/office/drawing/2014/main" val="103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y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＞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z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＞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x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x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＞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z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＞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y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y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＞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x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＞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z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z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＞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y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＞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x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01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A3419B25-972E-AE26-0A60-EE623F517B49}"/>
              </a:ext>
            </a:extLst>
          </p:cNvPr>
          <p:cNvSpPr txBox="1"/>
          <p:nvPr/>
        </p:nvSpPr>
        <p:spPr>
          <a:xfrm>
            <a:off x="8063757" y="3449122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3" name="yt_shape_12753"/>
          <p:cNvSpPr txBox="1"/>
          <p:nvPr/>
        </p:nvSpPr>
        <p:spPr>
          <a:xfrm>
            <a:off x="540119" y="83196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某校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0_36bed,isEnd"/>
              </a:rPr>
              <a:t>个小组在一次植树活动中植树株数的统计图如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图所示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则平均每组植树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株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grpSp>
        <p:nvGrpSpPr>
          <p:cNvPr id="12754" name="yt_shape_12754" title="H_277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3431815" y="2204915"/>
            <a:ext cx="4387265" cy="3523698"/>
            <a:chOff x="0" y="0"/>
            <a:chExt cx="4387265" cy="3523698"/>
          </a:xfrm>
        </p:grpSpPr>
        <p:pic>
          <p:nvPicPr>
            <p:cNvPr id="2" name="yt_image_12754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387265" cy="2933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756" name="yt_shape_12756" descr="{&quot;rangeId&quot;:0,&quot;IgnoreLineSpacing&quot;:1}"/>
            <p:cNvSpPr txBox="1"/>
            <p:nvPr/>
          </p:nvSpPr>
          <p:spPr>
            <a:xfrm>
              <a:off x="1169680" y="29697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8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4D24B3D2-0A13-6A85-8592-34126F4D9CCD}"/>
              </a:ext>
            </a:extLst>
          </p:cNvPr>
          <p:cNvSpPr txBox="1"/>
          <p:nvPr/>
        </p:nvSpPr>
        <p:spPr>
          <a:xfrm>
            <a:off x="5955558" y="1333799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30</TotalTime>
  <Words>767</Words>
  <Application>Microsoft Office PowerPoint</Application>
  <PresentationFormat>宽屏</PresentationFormat>
  <Paragraphs>120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73" baseType="lpstr">
      <vt:lpstr>,isEnd</vt:lpstr>
      <vt:lpstr>_⨹_1_10f8d</vt:lpstr>
      <vt:lpstr>_⨹_1_4c5c0</vt:lpstr>
      <vt:lpstr>_⨹_1_4c97c</vt:lpstr>
      <vt:lpstr>_⨹_1_5e0c1</vt:lpstr>
      <vt:lpstr>_⨹_1_6d0b1</vt:lpstr>
      <vt:lpstr>_⨹_1_71e30</vt:lpstr>
      <vt:lpstr>_⨹_1_7542c,isEnd</vt:lpstr>
      <vt:lpstr>_⨹_1_7998a,isEnd</vt:lpstr>
      <vt:lpstr>_⨹_1_81f95</vt:lpstr>
      <vt:lpstr>_⨹_1_92be7</vt:lpstr>
      <vt:lpstr>_⨹_1_a1347</vt:lpstr>
      <vt:lpstr>_⨹_1_b23cb,isEnd</vt:lpstr>
      <vt:lpstr>_⨹_1_c07df,isEnd</vt:lpstr>
      <vt:lpstr>_⨹_1_c9506</vt:lpstr>
      <vt:lpstr>_⨹_1_db197</vt:lpstr>
      <vt:lpstr>_⨹_1_df7a2</vt:lpstr>
      <vt:lpstr>_⨹_1_e3399</vt:lpstr>
      <vt:lpstr>_⨹_1_ff9d8</vt:lpstr>
      <vt:lpstr>_⨹_11_35e29</vt:lpstr>
      <vt:lpstr>_⨹_11_36ccc</vt:lpstr>
      <vt:lpstr>_⨹_12_289cb</vt:lpstr>
      <vt:lpstr>_⨹_14_73b60,isEnd</vt:lpstr>
      <vt:lpstr>_⨹_2_c4b33,isEnd</vt:lpstr>
      <vt:lpstr>_⨹_2_d5b67</vt:lpstr>
      <vt:lpstr>_⨹_2_fbf2d</vt:lpstr>
      <vt:lpstr>_⨹_20_36bed,isEnd</vt:lpstr>
      <vt:lpstr>_⨹_3_6cad9</vt:lpstr>
      <vt:lpstr>_⨹_3_a8968</vt:lpstr>
      <vt:lpstr>_⨹_3_b93ae</vt:lpstr>
      <vt:lpstr>_⨹_4_489fd,isEnd</vt:lpstr>
      <vt:lpstr>_⨹_4_5e409,isEnd</vt:lpstr>
      <vt:lpstr>_⨹_4_5f557</vt:lpstr>
      <vt:lpstr>_⨹_4_8e2f7</vt:lpstr>
      <vt:lpstr>_⨹_4_e0d97</vt:lpstr>
      <vt:lpstr>_⨹_5_20f4b</vt:lpstr>
      <vt:lpstr>_⨹_5_fb936,isEnd</vt:lpstr>
      <vt:lpstr>_⨹_6_82a63</vt:lpstr>
      <vt:lpstr>_⨹_8_18c99</vt:lpstr>
      <vt:lpstr>_⨹_8_ce205,isEnd</vt:lpstr>
      <vt:lpstr>W:0.00496063,H:43.2</vt:lpstr>
      <vt:lpstr>W:72.25496,H:43.2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14</cp:revision>
  <dcterms:created xsi:type="dcterms:W3CDTF">2024-11-12T00:51:32Z</dcterms:created>
  <dcterms:modified xsi:type="dcterms:W3CDTF">2024-11-24T02:50:38Z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